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9" r:id="rId5"/>
    <p:sldId id="258" r:id="rId6"/>
    <p:sldId id="263" r:id="rId7"/>
    <p:sldId id="260" r:id="rId8"/>
    <p:sldId id="265" r:id="rId9"/>
    <p:sldId id="266" r:id="rId10"/>
    <p:sldId id="261" r:id="rId11"/>
    <p:sldId id="268" r:id="rId12"/>
    <p:sldId id="269" r:id="rId13"/>
    <p:sldId id="262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1A20"/>
    <a:srgbClr val="F655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9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60" y="2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wdp>
</file>

<file path=ppt/media/image14.png>
</file>

<file path=ppt/media/image15.jpeg>
</file>

<file path=ppt/media/image16.jpeg>
</file>

<file path=ppt/media/image2.png>
</file>

<file path=ppt/media/image3.wdp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C2B90-0B50-462E-85D2-4781AA369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2819-D02D-469A-AD24-BCB6504137A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microsoft.com/office/2007/relationships/hdphoto" Target="../media/image13.wdp"/><Relationship Id="rId2" Type="http://schemas.openxmlformats.org/officeDocument/2006/relationships/image" Target="../media/image12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microsoft.com/office/2007/relationships/hdphoto" Target="../media/image13.wdp"/><Relationship Id="rId3" Type="http://schemas.openxmlformats.org/officeDocument/2006/relationships/image" Target="../media/image12.png"/><Relationship Id="rId2" Type="http://schemas.openxmlformats.org/officeDocument/2006/relationships/image" Target="../media/image15.jpe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microsoft.com/office/2007/relationships/hdphoto" Target="../media/image13.wdp"/><Relationship Id="rId3" Type="http://schemas.openxmlformats.org/officeDocument/2006/relationships/image" Target="../media/image12.png"/><Relationship Id="rId2" Type="http://schemas.openxmlformats.org/officeDocument/2006/relationships/image" Target="../media/image16.jpe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820765" y="1760315"/>
            <a:ext cx="1661993" cy="333736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9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</a:t>
            </a:r>
            <a:endParaRPr lang="zh-CN" altLang="en-US" sz="9600" b="1" dirty="0">
              <a:solidFill>
                <a:schemeClr val="tx1">
                  <a:lumMod val="85000"/>
                  <a:lumOff val="1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770638" y="3054350"/>
            <a:ext cx="55399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二十四节气之小雪</a:t>
            </a:r>
            <a:endParaRPr lang="zh-CN" altLang="en-US" sz="2400" b="1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820765" y="1168400"/>
            <a:ext cx="1661993" cy="4521200"/>
          </a:xfrm>
          <a:prstGeom prst="rect">
            <a:avLst/>
          </a:prstGeom>
          <a:noFill/>
          <a:ln w="101600" cmpd="thickThin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/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676" y="1174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小雪民俗文化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904" y="933449"/>
            <a:ext cx="2414096" cy="22542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51450" y="1676111"/>
            <a:ext cx="1590799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9A1A2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腌腊肉</a:t>
            </a:r>
            <a:endParaRPr lang="zh-CN" altLang="en-US" sz="3200" b="1" dirty="0">
              <a:solidFill>
                <a:srgbClr val="9A1A2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04" y="933449"/>
            <a:ext cx="2414096" cy="22542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948750" y="1676111"/>
            <a:ext cx="1590799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9A1A2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吃糍粑</a:t>
            </a:r>
            <a:endParaRPr lang="zh-CN" altLang="en-US" sz="3200" b="1" dirty="0">
              <a:solidFill>
                <a:srgbClr val="9A1A2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04122" y="3429000"/>
            <a:ext cx="1569660" cy="23884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民间有“冬腊风腌，蓄以御冬”的习俗。小雪后气温急剧下降，天气变得干燥，是加工腊肉的好时候。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097338" y="3428999"/>
            <a:ext cx="1292662" cy="23884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在南方某些地方，还有农历十月吃糍粑的习俗。糍粑是用糯米蒸熟捣烂后所制成的一种食品。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4" t="59121" r="46943"/>
          <a:stretch>
            <a:fillRect/>
          </a:stretch>
        </p:blipFill>
        <p:spPr>
          <a:xfrm>
            <a:off x="1384300" y="3344837"/>
            <a:ext cx="2828564" cy="28034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06" t="60185" b="7037"/>
          <a:stretch>
            <a:fillRect/>
          </a:stretch>
        </p:blipFill>
        <p:spPr>
          <a:xfrm>
            <a:off x="5673782" y="4623246"/>
            <a:ext cx="3271396" cy="2247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/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676" y="1174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小雪民俗文化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322" t="32409" r="45538" b="26176"/>
          <a:stretch>
            <a:fillRect/>
          </a:stretch>
        </p:blipFill>
        <p:spPr>
          <a:xfrm rot="16200000">
            <a:off x="5152386" y="-856045"/>
            <a:ext cx="719542" cy="525974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745050" y="1481440"/>
            <a:ext cx="1590799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晒鱼干</a:t>
            </a:r>
            <a:endParaRPr lang="zh-CN" altLang="en-US" sz="3200" b="1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322" t="32409" r="45538" b="26176"/>
          <a:stretch>
            <a:fillRect/>
          </a:stretch>
        </p:blipFill>
        <p:spPr>
          <a:xfrm rot="16200000">
            <a:off x="7082788" y="1519774"/>
            <a:ext cx="719542" cy="525974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675452" y="3857259"/>
            <a:ext cx="1590799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吃刨汤</a:t>
            </a:r>
            <a:endParaRPr lang="zh-CN" altLang="en-US" sz="3200" b="1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62819" y="2282269"/>
            <a:ext cx="6530481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小雪时台湾中南部海边的渔民们会开始晒鱼干、储存乾粮。乌鱼群会在小雪前后来到台湾海峡，另外还有旗鱼、沙鱼等。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310450" y="4652261"/>
            <a:ext cx="5497251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小雪前后，土家族群众有“杀年猪，吃“刨汤”的风俗习惯；用热气尚存的上等新鲜猪肉，精心烹饪而成的美食称为“刨汤”。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76" y="2928600"/>
            <a:ext cx="4065524" cy="37334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664676" y="3079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节气诗词民谚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026040" y="1204008"/>
            <a:ext cx="1954381" cy="199888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11500" b="1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肆</a:t>
            </a:r>
            <a:endParaRPr lang="zh-CN" altLang="en-US" sz="11500" b="1" dirty="0">
              <a:solidFill>
                <a:prstClr val="black">
                  <a:lumMod val="95000"/>
                  <a:lumOff val="5000"/>
                </a:prst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7911032" y="1111250"/>
            <a:ext cx="2184400" cy="2184400"/>
          </a:xfrm>
          <a:prstGeom prst="ellipse">
            <a:avLst/>
          </a:prstGeom>
          <a:noFill/>
          <a:ln w="114300" cmpd="thickThin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/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676" y="1174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小雪诗词民谚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9811594" y="1430717"/>
            <a:ext cx="207264" cy="2438400"/>
            <a:chOff x="5535168" y="2097024"/>
            <a:chExt cx="207264" cy="2438400"/>
          </a:xfrm>
        </p:grpSpPr>
        <p:sp>
          <p:nvSpPr>
            <p:cNvPr id="6" name="椭圆 5"/>
            <p:cNvSpPr/>
            <p:nvPr/>
          </p:nvSpPr>
          <p:spPr>
            <a:xfrm>
              <a:off x="5535168" y="2097024"/>
              <a:ext cx="207264" cy="207264"/>
            </a:xfrm>
            <a:prstGeom prst="ellipse">
              <a:avLst/>
            </a:prstGeom>
            <a:solidFill>
              <a:srgbClr val="9C1E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5632704" y="2267712"/>
              <a:ext cx="0" cy="2267712"/>
            </a:xfrm>
            <a:prstGeom prst="line">
              <a:avLst/>
            </a:prstGeom>
            <a:ln w="12700">
              <a:solidFill>
                <a:srgbClr val="9C1E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9225332" y="1731136"/>
            <a:ext cx="492443" cy="40219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小雪不把棉柴拔，地冻镰砍就剩茬。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683523" y="1430717"/>
            <a:ext cx="207264" cy="2438400"/>
            <a:chOff x="5535168" y="2097024"/>
            <a:chExt cx="207264" cy="2438400"/>
          </a:xfrm>
        </p:grpSpPr>
        <p:sp>
          <p:nvSpPr>
            <p:cNvPr id="10" name="椭圆 9"/>
            <p:cNvSpPr/>
            <p:nvPr/>
          </p:nvSpPr>
          <p:spPr>
            <a:xfrm>
              <a:off x="5535168" y="2097024"/>
              <a:ext cx="207264" cy="207264"/>
            </a:xfrm>
            <a:prstGeom prst="ellipse">
              <a:avLst/>
            </a:prstGeom>
            <a:solidFill>
              <a:srgbClr val="9C1E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5632704" y="2267712"/>
              <a:ext cx="0" cy="2267712"/>
            </a:xfrm>
            <a:prstGeom prst="line">
              <a:avLst/>
            </a:prstGeom>
            <a:ln w="12700">
              <a:solidFill>
                <a:srgbClr val="9C1E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8097262" y="1731136"/>
            <a:ext cx="492443" cy="40219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小雪不砍菜，必定有一害。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451821" y="1430717"/>
            <a:ext cx="207264" cy="2438400"/>
            <a:chOff x="5535168" y="2097024"/>
            <a:chExt cx="207264" cy="2438400"/>
          </a:xfrm>
        </p:grpSpPr>
        <p:sp>
          <p:nvSpPr>
            <p:cNvPr id="17" name="椭圆 16"/>
            <p:cNvSpPr/>
            <p:nvPr/>
          </p:nvSpPr>
          <p:spPr>
            <a:xfrm>
              <a:off x="5535168" y="2097024"/>
              <a:ext cx="207264" cy="207264"/>
            </a:xfrm>
            <a:prstGeom prst="ellipse">
              <a:avLst/>
            </a:prstGeom>
            <a:solidFill>
              <a:srgbClr val="9C1E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5632704" y="2267712"/>
              <a:ext cx="0" cy="2267712"/>
            </a:xfrm>
            <a:prstGeom prst="line">
              <a:avLst/>
            </a:prstGeom>
            <a:ln w="12700">
              <a:solidFill>
                <a:srgbClr val="9C1E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18"/>
          <p:cNvSpPr txBox="1"/>
          <p:nvPr/>
        </p:nvSpPr>
        <p:spPr>
          <a:xfrm>
            <a:off x="6865561" y="1731136"/>
            <a:ext cx="492443" cy="40219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趁地未封冻，赶快把树种。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6207928" y="1430717"/>
            <a:ext cx="207264" cy="2438400"/>
            <a:chOff x="5535168" y="2097024"/>
            <a:chExt cx="207264" cy="2438400"/>
          </a:xfrm>
        </p:grpSpPr>
        <p:sp>
          <p:nvSpPr>
            <p:cNvPr id="21" name="椭圆 20"/>
            <p:cNvSpPr/>
            <p:nvPr/>
          </p:nvSpPr>
          <p:spPr>
            <a:xfrm>
              <a:off x="5535168" y="2097024"/>
              <a:ext cx="207264" cy="207264"/>
            </a:xfrm>
            <a:prstGeom prst="ellipse">
              <a:avLst/>
            </a:prstGeom>
            <a:solidFill>
              <a:srgbClr val="9C1E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5632704" y="2267712"/>
              <a:ext cx="0" cy="2267712"/>
            </a:xfrm>
            <a:prstGeom prst="line">
              <a:avLst/>
            </a:prstGeom>
            <a:ln w="12700">
              <a:solidFill>
                <a:srgbClr val="9C1E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框 22"/>
          <p:cNvSpPr txBox="1"/>
          <p:nvPr/>
        </p:nvSpPr>
        <p:spPr>
          <a:xfrm>
            <a:off x="5621668" y="1731136"/>
            <a:ext cx="492443" cy="40219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小雪封地地不封，老汉继续把地耕。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964035" y="1430717"/>
            <a:ext cx="207264" cy="2438400"/>
            <a:chOff x="5535168" y="2097024"/>
            <a:chExt cx="207264" cy="2438400"/>
          </a:xfrm>
        </p:grpSpPr>
        <p:sp>
          <p:nvSpPr>
            <p:cNvPr id="25" name="椭圆 24"/>
            <p:cNvSpPr/>
            <p:nvPr/>
          </p:nvSpPr>
          <p:spPr>
            <a:xfrm>
              <a:off x="5535168" y="2097024"/>
              <a:ext cx="207264" cy="207264"/>
            </a:xfrm>
            <a:prstGeom prst="ellipse">
              <a:avLst/>
            </a:prstGeom>
            <a:solidFill>
              <a:srgbClr val="9C1E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5632704" y="2267712"/>
              <a:ext cx="0" cy="2267712"/>
            </a:xfrm>
            <a:prstGeom prst="line">
              <a:avLst/>
            </a:prstGeom>
            <a:ln w="12700">
              <a:solidFill>
                <a:srgbClr val="9C1E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文本框 26"/>
          <p:cNvSpPr txBox="1"/>
          <p:nvPr/>
        </p:nvSpPr>
        <p:spPr>
          <a:xfrm>
            <a:off x="4377775" y="1731136"/>
            <a:ext cx="492443" cy="40219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小雪不封地，不过三五日。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3628702" y="1430717"/>
            <a:ext cx="207264" cy="2438400"/>
            <a:chOff x="5535168" y="2097024"/>
            <a:chExt cx="207264" cy="2438400"/>
          </a:xfrm>
        </p:grpSpPr>
        <p:sp>
          <p:nvSpPr>
            <p:cNvPr id="29" name="椭圆 28"/>
            <p:cNvSpPr/>
            <p:nvPr/>
          </p:nvSpPr>
          <p:spPr>
            <a:xfrm>
              <a:off x="5535168" y="2097024"/>
              <a:ext cx="207264" cy="207264"/>
            </a:xfrm>
            <a:prstGeom prst="ellipse">
              <a:avLst/>
            </a:prstGeom>
            <a:solidFill>
              <a:srgbClr val="9C1E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5632704" y="2267712"/>
              <a:ext cx="0" cy="2267712"/>
            </a:xfrm>
            <a:prstGeom prst="line">
              <a:avLst/>
            </a:prstGeom>
            <a:ln w="12700">
              <a:solidFill>
                <a:srgbClr val="9C1E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文本框 30"/>
          <p:cNvSpPr txBox="1"/>
          <p:nvPr/>
        </p:nvSpPr>
        <p:spPr>
          <a:xfrm>
            <a:off x="3042442" y="1731136"/>
            <a:ext cx="492443" cy="40219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小雪到来天渐寒，越冬鱼塘莫忘管。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/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676" y="1174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小雪诗词民谚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7315200" y="1854200"/>
            <a:ext cx="3098800" cy="30988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121519" y="3198674"/>
            <a:ext cx="2820557" cy="175432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久雨重阳後，清寒小雪前。</a:t>
            </a:r>
            <a:endParaRPr lang="zh-CN" alt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拾薪椎髻仆，卖菜掘头船。</a:t>
            </a:r>
            <a:endParaRPr lang="zh-CN" alt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薄米全家粥，空床故物毡。</a:t>
            </a:r>
            <a:endParaRPr lang="zh-CN" alt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身犹付一歃，名字更须传？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322" t="32409" r="45538" b="26176"/>
          <a:stretch>
            <a:fillRect/>
          </a:stretch>
        </p:blipFill>
        <p:spPr>
          <a:xfrm rot="16200000">
            <a:off x="5152386" y="-574798"/>
            <a:ext cx="719542" cy="525974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745050" y="1762687"/>
            <a:ext cx="1590799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3200" b="1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初寒</a:t>
            </a:r>
            <a:endParaRPr lang="zh-CN" altLang="en-US" sz="3200" b="1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33792" y="2622094"/>
            <a:ext cx="813314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陆游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/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676" y="1174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小雪诗词民谚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62300" y="1879600"/>
            <a:ext cx="3098800" cy="30988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304812" y="3382969"/>
            <a:ext cx="2820557" cy="175432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散漫阴风里，天涯不可收。</a:t>
            </a:r>
            <a:endParaRPr lang="zh-CN" alt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压松犹未得，扑石暂能留。</a:t>
            </a:r>
            <a:endParaRPr lang="zh-CN" alt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阁静萦吟思，途长拂旅愁。</a:t>
            </a:r>
            <a:endParaRPr lang="zh-CN" alt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崆峒山北面，早想玉成丘。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322" t="32409" r="45538" b="26176"/>
          <a:stretch>
            <a:fillRect/>
          </a:stretch>
        </p:blipFill>
        <p:spPr>
          <a:xfrm rot="16200000">
            <a:off x="9335679" y="-390503"/>
            <a:ext cx="719542" cy="525974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928343" y="1946982"/>
            <a:ext cx="1590799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3200" b="1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</a:t>
            </a:r>
            <a:endParaRPr lang="zh-CN" altLang="en-US" sz="3200" b="1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317085" y="2806389"/>
            <a:ext cx="813314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李用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943875" y="1318307"/>
            <a:ext cx="1415772" cy="42213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just"/>
            <a:r>
              <a:rPr lang="zh-CN" altLang="en-US" sz="80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感谢聆听</a:t>
            </a:r>
            <a:endParaRPr lang="zh-CN" altLang="en-US" sz="8000" b="1" dirty="0">
              <a:solidFill>
                <a:prstClr val="black">
                  <a:lumMod val="85000"/>
                  <a:lumOff val="15000"/>
                </a:prst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770638" y="3054350"/>
            <a:ext cx="55399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二十四节气之小雪</a:t>
            </a:r>
            <a:endParaRPr lang="zh-CN" altLang="en-US" sz="24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820765" y="1168400"/>
            <a:ext cx="1661993" cy="4521200"/>
          </a:xfrm>
          <a:prstGeom prst="rect">
            <a:avLst/>
          </a:prstGeom>
          <a:noFill/>
          <a:ln w="101600" cmpd="thickThin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-889000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>
              <a:alpha val="80000"/>
            </a:schemeClr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12578" y="1985057"/>
            <a:ext cx="1415772" cy="2887884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目录</a:t>
            </a:r>
            <a:endParaRPr lang="zh-CN" altLang="en-US" sz="8000" b="1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610150" y="1545336"/>
            <a:ext cx="738664" cy="10393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壹</a:t>
            </a:r>
            <a:r>
              <a:rPr lang="en-US" altLang="zh-CN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·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40928" y="2627376"/>
            <a:ext cx="677108" cy="27035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小雪节气介绍</a:t>
            </a:r>
            <a:endParaRPr lang="zh-CN" alt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860380" y="1545336"/>
            <a:ext cx="738664" cy="10393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贰</a:t>
            </a:r>
            <a:r>
              <a:rPr lang="en-US" altLang="zh-CN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·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891158" y="2627376"/>
            <a:ext cx="677108" cy="27035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节气气候特点</a:t>
            </a:r>
            <a:endParaRPr lang="zh-CN" alt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110610" y="1542288"/>
            <a:ext cx="738664" cy="10393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叁</a:t>
            </a:r>
            <a:r>
              <a:rPr lang="en-US" altLang="zh-CN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·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141388" y="2624328"/>
            <a:ext cx="677108" cy="27035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节气名俗文化</a:t>
            </a:r>
            <a:endParaRPr lang="zh-CN" alt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358198" y="1536192"/>
            <a:ext cx="738664" cy="10393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肆</a:t>
            </a:r>
            <a:r>
              <a:rPr lang="en-US" altLang="zh-CN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·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388976" y="2618232"/>
            <a:ext cx="677108" cy="27035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节气诗词民谚</a:t>
            </a:r>
            <a:endParaRPr lang="zh-CN" alt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664676" y="3079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小雪节气介绍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026040" y="1204008"/>
            <a:ext cx="1954381" cy="199888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11500" b="1" dirty="0">
                <a:solidFill>
                  <a:schemeClr val="tx1">
                    <a:lumMod val="95000"/>
                    <a:lumOff val="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壹</a:t>
            </a:r>
            <a:endParaRPr lang="zh-CN" altLang="en-US" sz="11500" b="1" dirty="0">
              <a:solidFill>
                <a:schemeClr val="tx1">
                  <a:lumMod val="95000"/>
                  <a:lumOff val="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7911032" y="1111250"/>
            <a:ext cx="2184400" cy="2184400"/>
          </a:xfrm>
          <a:prstGeom prst="ellipse">
            <a:avLst/>
          </a:prstGeom>
          <a:noFill/>
          <a:ln w="114300" cmpd="thickThin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/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25676" y="1174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小雪节气介绍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Shape 1984" descr="e7d195523061f1c066b07af569392582e34b383e870941e45A9F265A01B343BAB71AA68CCD0631A7B7DE1272822047E4CBFC978F0A03706D738F6232142EC909A232ED66B5EC504804C64D3B242CD4B53E0AD2028DF6673D7E932C662BCF26F0EEB28FB2223572FB3AA43E7E59607B665787E2C574CCB57BEBDE88445E71D9E6F9DD995C6ACA74CAFCA983D814DDAEB1"/>
          <p:cNvSpPr/>
          <p:nvPr/>
        </p:nvSpPr>
        <p:spPr>
          <a:xfrm>
            <a:off x="6488450" y="1882528"/>
            <a:ext cx="2162790" cy="140677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22857" rIns="22857" anchor="ctr"/>
          <a:lstStyle>
            <a:lvl1pPr>
              <a:lnSpc>
                <a:spcPct val="10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 algn="ctr" defTabSz="410845" hangingPunct="0"/>
            <a:endParaRPr sz="1500" kern="0" dirty="0">
              <a:latin typeface="Arial Narrow" panose="020B0606020202030204" pitchFamily="34" charset="0"/>
              <a:sym typeface="+mn-lt"/>
            </a:endParaRPr>
          </a:p>
        </p:txBody>
      </p:sp>
      <p:sp>
        <p:nvSpPr>
          <p:cNvPr id="9" name="Shape 1984" descr="e7d195523061f1c066b07af569392582e34b383e870941e45A9F265A01B343BAB71AA68CCD0631A7B7DE1272822047E4CBFC978F0A03706D738F6232142EC909A232ED66B5EC504804C64D3B242CD4B53E0AD2028DF6673D7E932C662BCF26F0EEB28FB2223572FB3AA43E7E59607B665787E2C574CCB57BEBDE88445E71D9E6F9DD995C6ACA74CAFCA983D814DDAEB1"/>
          <p:cNvSpPr/>
          <p:nvPr/>
        </p:nvSpPr>
        <p:spPr>
          <a:xfrm>
            <a:off x="6488450" y="3711328"/>
            <a:ext cx="2162790" cy="140677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22857" rIns="22857" anchor="ctr"/>
          <a:lstStyle>
            <a:lvl1pPr>
              <a:lnSpc>
                <a:spcPct val="10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 algn="ctr" defTabSz="410845" hangingPunct="0"/>
            <a:endParaRPr sz="1500" kern="0" dirty="0">
              <a:latin typeface="Arial Narrow" panose="020B0606020202030204" pitchFamily="34" charset="0"/>
              <a:sym typeface="+mn-lt"/>
            </a:endParaRPr>
          </a:p>
        </p:txBody>
      </p:sp>
      <p:sp>
        <p:nvSpPr>
          <p:cNvPr id="10" name="Shape 1984" descr="e7d195523061f1c066b07af569392582e34b383e870941e45A9F265A01B343BAB71AA68CCD0631A7B7DE1272822047E4CBFC978F0A03706D738F6232142EC909A232ED66B5EC504804C64D3B242CD4B53E0AD2028DF6673D7E932C662BCF26F0EEB28FB2223572FB3AA43E7E59607B665787E2C574CCB57BEBDE88445E71D9E6F9DD995C6ACA74CAFCA983D814DDAEB1"/>
          <p:cNvSpPr/>
          <p:nvPr/>
        </p:nvSpPr>
        <p:spPr>
          <a:xfrm>
            <a:off x="9017137" y="2745613"/>
            <a:ext cx="2162790" cy="1406771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22857" rIns="22857" anchor="ctr"/>
          <a:lstStyle>
            <a:lvl1pPr>
              <a:lnSpc>
                <a:spcPct val="10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 algn="ctr" defTabSz="410845" hangingPunct="0"/>
            <a:endParaRPr sz="1500" kern="0" dirty="0">
              <a:latin typeface="Arial Narrow" panose="020B0606020202030204" pitchFamily="34" charset="0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151206" y="1206500"/>
            <a:ext cx="2448732" cy="4460282"/>
            <a:chOff x="2402237" y="1224366"/>
            <a:chExt cx="2448732" cy="5633634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2402237" y="1239864"/>
              <a:ext cx="0" cy="3890075"/>
            </a:xfrm>
            <a:prstGeom prst="line">
              <a:avLst/>
            </a:prstGeom>
            <a:ln w="25400">
              <a:solidFill>
                <a:srgbClr val="9A1A20"/>
              </a:solidFill>
              <a:prstDash val="sysDot"/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2402237" y="1224366"/>
              <a:ext cx="2448732" cy="0"/>
            </a:xfrm>
            <a:prstGeom prst="line">
              <a:avLst/>
            </a:prstGeom>
            <a:ln w="25400">
              <a:solidFill>
                <a:srgbClr val="9A1A20"/>
              </a:solidFill>
              <a:prstDash val="sysDot"/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4850969" y="1224366"/>
              <a:ext cx="0" cy="5633634"/>
            </a:xfrm>
            <a:prstGeom prst="line">
              <a:avLst/>
            </a:prstGeom>
            <a:ln w="25400">
              <a:solidFill>
                <a:srgbClr val="9A1A20"/>
              </a:solidFill>
              <a:prstDash val="sysDot"/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6"/>
          <p:cNvSpPr txBox="1"/>
          <p:nvPr/>
        </p:nvSpPr>
        <p:spPr>
          <a:xfrm>
            <a:off x="3175244" y="1380550"/>
            <a:ext cx="2123658" cy="428623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小雪，是二十四节气中的第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个节气，冬季第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个节气，时间在每年公历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11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22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或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23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日，即太阳到达黄经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240°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时。小雪是反映降水与气温的节气，它是寒潮和强冷空气活动频数较高的节气。小雪节气的到来，意味着天气会越来越冷、降水量渐增。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/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676" y="1174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小雪节气介绍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780684" y="1581150"/>
            <a:ext cx="2590800" cy="36957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Shape 1984" descr="e7d195523061f1c066b07af569392582e34b383e870941e45A9F265A01B343BAB71AA68CCD0631A7B7DE1272822047E4CBFC978F0A03706D738F6232142EC909A232ED66B5EC504804C64D3B242CD4B53E0AD2028DF6673D7E932C662BCF26F0EEB28FB2223572FB3AA43E7E59607B665787E2C574CCB57BEBDE88445E71D9E6F9DD995C6ACA74CAFCA983D814DDAEB1"/>
          <p:cNvSpPr/>
          <p:nvPr/>
        </p:nvSpPr>
        <p:spPr>
          <a:xfrm>
            <a:off x="6424596" y="1581150"/>
            <a:ext cx="4091003" cy="1551131"/>
          </a:xfrm>
          <a:prstGeom prst="rect">
            <a:avLst/>
          </a:prstGeom>
          <a:solidFill>
            <a:srgbClr val="9A1A20"/>
          </a:solidFill>
          <a:ln w="12700">
            <a:miter lim="400000"/>
          </a:ln>
        </p:spPr>
        <p:txBody>
          <a:bodyPr lIns="22857" rIns="22857" anchor="ctr"/>
          <a:lstStyle>
            <a:lvl1pPr>
              <a:lnSpc>
                <a:spcPct val="10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 algn="ctr" defTabSz="410845" hangingPunct="0"/>
            <a:endParaRPr sz="1500" kern="0" dirty="0">
              <a:latin typeface="Arial Narrow" panose="020B0606020202030204" pitchFamily="34" charset="0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97025" y="1756550"/>
            <a:ext cx="3723257" cy="120032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节气小雪与天气小雪意义不同，节气小雪是喻这节气期间气候寒未深且降水未大，而天气小雪是指下小量的雪。</a:t>
            </a:r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Shape 1984" descr="e7d195523061f1c066b07af569392582e34b383e870941e45A9F265A01B343BAB71AA68CCD0631A7B7DE1272822047E4CBFC978F0A03706D738F6232142EC909A232ED66B5EC504804C64D3B242CD4B53E0AD2028DF6673D7E932C662BCF26F0EEB28FB2223572FB3AA43E7E59607B665787E2C574CCB57BEBDE88445E71D9E6F9DD995C6ACA74CAFCA983D814DDAEB1"/>
          <p:cNvSpPr/>
          <p:nvPr/>
        </p:nvSpPr>
        <p:spPr>
          <a:xfrm>
            <a:off x="6424596" y="3725719"/>
            <a:ext cx="4091003" cy="1551131"/>
          </a:xfrm>
          <a:prstGeom prst="rect">
            <a:avLst/>
          </a:prstGeom>
          <a:solidFill>
            <a:srgbClr val="9A1A20"/>
          </a:solidFill>
          <a:ln w="12700">
            <a:miter lim="400000"/>
          </a:ln>
        </p:spPr>
        <p:txBody>
          <a:bodyPr lIns="22857" rIns="22857" anchor="ctr"/>
          <a:lstStyle>
            <a:lvl1pPr>
              <a:lnSpc>
                <a:spcPct val="100000"/>
              </a:lnSpc>
              <a:defRPr sz="3000">
                <a:solidFill>
                  <a:srgbClr val="FFFFFF"/>
                </a:solidFill>
              </a:defRPr>
            </a:lvl1pPr>
          </a:lstStyle>
          <a:p>
            <a:pPr algn="ctr" defTabSz="410845" hangingPunct="0"/>
            <a:endParaRPr sz="1500" kern="0" dirty="0">
              <a:latin typeface="Arial Narrow" panose="020B0606020202030204" pitchFamily="34" charset="0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597024" y="3901119"/>
            <a:ext cx="3723257" cy="120032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譬如黄河中下游地区，全年下雪最大的节气，既不是“小雪、大雪”，也不是“小寒、大寒”，而是在春季“立春”</a:t>
            </a:r>
            <a:r>
              <a:rPr lang="en-US" altLang="zh-CN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—“</a:t>
            </a:r>
            <a:r>
              <a:rPr lang="zh-CN" altLang="en-US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雨水”期间。</a:t>
            </a:r>
            <a:endParaRPr lang="zh-CN" altLang="en-US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664676" y="3079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节气气候特点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026040" y="1204008"/>
            <a:ext cx="1954381" cy="199888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11500" b="1" dirty="0">
                <a:solidFill>
                  <a:prstClr val="black">
                    <a:lumMod val="95000"/>
                    <a:lumOff val="5000"/>
                  </a:prst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贰</a:t>
            </a:r>
            <a:endParaRPr lang="zh-CN" altLang="en-US" sz="11500" b="1" dirty="0">
              <a:solidFill>
                <a:prstClr val="black">
                  <a:lumMod val="95000"/>
                  <a:lumOff val="5000"/>
                </a:prst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7911032" y="1111250"/>
            <a:ext cx="2184400" cy="2184400"/>
          </a:xfrm>
          <a:prstGeom prst="ellipse">
            <a:avLst/>
          </a:prstGeom>
          <a:noFill/>
          <a:ln w="114300" cmpd="thickThin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/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676" y="1174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</a:t>
            </a:r>
            <a:r>
              <a:rPr lang="zh-CN" altLang="en-US" sz="3200" b="1" dirty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气候特点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343400" y="3014613"/>
            <a:ext cx="7202424" cy="337026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70519" y="1589140"/>
            <a:ext cx="6942082" cy="147732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小雪节气是一个气候概念，它代表的是小雪节气期间的气候特征。气候要素包括降水、气温、光照等，其中降水是气候一个重要要素。气象上将雨、雪、雹等从天空下降到地面的水汽凝结物，都称为“降水”。小雪节气与大雪节气一样是反映气温与降水变化趋势的节气，它是古代农耕文化对于节令的反映。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 rot="16200000">
            <a:off x="5414435" y="-1532467"/>
            <a:ext cx="2254249" cy="7668686"/>
            <a:chOff x="2402237" y="1224366"/>
            <a:chExt cx="2448732" cy="5633634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2402237" y="1239864"/>
              <a:ext cx="0" cy="3890075"/>
            </a:xfrm>
            <a:prstGeom prst="line">
              <a:avLst/>
            </a:prstGeom>
            <a:ln w="25400">
              <a:solidFill>
                <a:srgbClr val="9A1A20"/>
              </a:solidFill>
              <a:prstDash val="sysDot"/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2402237" y="1224366"/>
              <a:ext cx="2448732" cy="0"/>
            </a:xfrm>
            <a:prstGeom prst="line">
              <a:avLst/>
            </a:prstGeom>
            <a:ln w="25400">
              <a:solidFill>
                <a:srgbClr val="9A1A20"/>
              </a:solidFill>
              <a:prstDash val="sysDot"/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4850969" y="1224366"/>
              <a:ext cx="0" cy="5633634"/>
            </a:xfrm>
            <a:prstGeom prst="line">
              <a:avLst/>
            </a:prstGeom>
            <a:ln w="25400">
              <a:solidFill>
                <a:srgbClr val="9A1A20"/>
              </a:solidFill>
              <a:prstDash val="sysDot"/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6176" y="473124"/>
            <a:ext cx="10899648" cy="5911751"/>
          </a:xfrm>
          <a:prstGeom prst="rect">
            <a:avLst/>
          </a:prstGeom>
          <a:solidFill>
            <a:schemeClr val="bg1"/>
          </a:solidFill>
          <a:ln w="203200" cmpd="thickThin">
            <a:solidFill>
              <a:srgbClr val="9A1A2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28245"/>
            <a:ext cx="12192000" cy="221894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25676" y="1174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小雪</a:t>
            </a:r>
            <a:r>
              <a:rPr lang="zh-CN" altLang="en-US" sz="3200" b="1" dirty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气候特点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5" name="组合 4" descr="e7d195523061f1c066b07af569392582e34b383e870941e45A9F265A01B343BAB71AA68CCD0631A7B7DE1272822047E4CBFC978F0A03706D738F6232142EC909A232ED66B5EC504804C64D3B242CD4B5FC2DA3AE84CA9B46CDCC1CADC029DE18FA50CFB5082929E15C434BA41BC3532E84FBC2F7F8553339571D8D069376965168615BDB12DEA4CC4C30EC7C3E69483E"/>
          <p:cNvGrpSpPr/>
          <p:nvPr/>
        </p:nvGrpSpPr>
        <p:grpSpPr>
          <a:xfrm>
            <a:off x="3517901" y="1869285"/>
            <a:ext cx="876328" cy="876328"/>
            <a:chOff x="3818910" y="1151910"/>
            <a:chExt cx="4554179" cy="4554179"/>
          </a:xfrm>
        </p:grpSpPr>
        <p:sp>
          <p:nvSpPr>
            <p:cNvPr id="6" name="椭圆 5"/>
            <p:cNvSpPr/>
            <p:nvPr/>
          </p:nvSpPr>
          <p:spPr>
            <a:xfrm>
              <a:off x="3818910" y="1151910"/>
              <a:ext cx="4554179" cy="4554179"/>
            </a:xfrm>
            <a:prstGeom prst="ellipse">
              <a:avLst/>
            </a:prstGeom>
            <a:noFill/>
            <a:ln w="19050">
              <a:solidFill>
                <a:srgbClr val="9C1E22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4200832" y="1533832"/>
              <a:ext cx="3790336" cy="3790336"/>
            </a:xfrm>
            <a:prstGeom prst="ellipse">
              <a:avLst/>
            </a:prstGeom>
            <a:solidFill>
              <a:srgbClr val="9C1E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3200" dirty="0" smtClean="0">
                  <a:solidFill>
                    <a:prstClr val="whit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壹</a:t>
              </a:r>
              <a:endParaRPr lang="zh-CN" altLang="en-US" sz="32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8" name="组合 7" descr="e7d195523061f1c066b07af569392582e34b383e870941e45A9F265A01B343BAB71AA68CCD0631A7B7DE1272822047E4CBFC978F0A03706D738F6232142EC909A232ED66B5EC504804C64D3B242CD4B5FC2DA3AE84CA9B46CDCC1CADC029DE18FA50CFB5082929E15C434BA41BC3532E84FBC2F7F8553339571D8D069376965168615BDB12DEA4CC4C30EC7C3E69483E"/>
          <p:cNvGrpSpPr/>
          <p:nvPr/>
        </p:nvGrpSpPr>
        <p:grpSpPr>
          <a:xfrm>
            <a:off x="9653583" y="4316476"/>
            <a:ext cx="876328" cy="876328"/>
            <a:chOff x="3818910" y="1151910"/>
            <a:chExt cx="4554179" cy="4554179"/>
          </a:xfrm>
        </p:grpSpPr>
        <p:sp>
          <p:nvSpPr>
            <p:cNvPr id="9" name="椭圆 8"/>
            <p:cNvSpPr/>
            <p:nvPr/>
          </p:nvSpPr>
          <p:spPr>
            <a:xfrm>
              <a:off x="3818910" y="1151910"/>
              <a:ext cx="4554179" cy="4554179"/>
            </a:xfrm>
            <a:prstGeom prst="ellipse">
              <a:avLst/>
            </a:prstGeom>
            <a:noFill/>
            <a:ln w="19050">
              <a:solidFill>
                <a:srgbClr val="9C1E22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4200832" y="1533832"/>
              <a:ext cx="3790336" cy="3790336"/>
            </a:xfrm>
            <a:prstGeom prst="ellipse">
              <a:avLst/>
            </a:prstGeom>
            <a:solidFill>
              <a:srgbClr val="9C1E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3200" dirty="0">
                  <a:solidFill>
                    <a:prstClr val="whit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贰</a:t>
              </a:r>
              <a:endParaRPr lang="zh-CN" altLang="en-US" sz="3200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4594719" y="1984283"/>
            <a:ext cx="5589097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小雪是寒潮和强冷空气活动频数较高的节气，小雪节气的到来，意味着天气会越来越冷，降水量渐增。 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17901" y="4292975"/>
            <a:ext cx="5802746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just"/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小雪节气，东亚地区已建立起比较稳定的经向环流，西伯利亚地区常有低压或低槽，东移时会有大规模的冷空气南下，我国东南部会出现大范围大风降温天气。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664676" y="3079750"/>
            <a:ext cx="677108" cy="3141726"/>
          </a:xfrm>
          <a:prstGeom prst="rect">
            <a:avLst/>
          </a:prstGeom>
          <a:solidFill>
            <a:srgbClr val="9A1A20"/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prstClr val="white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节气名俗文化</a:t>
            </a:r>
            <a:endParaRPr lang="zh-CN" altLang="en-US" sz="3200" b="1" dirty="0">
              <a:solidFill>
                <a:prstClr val="white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026040" y="1204008"/>
            <a:ext cx="1954381" cy="199888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11500" b="1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叁</a:t>
            </a:r>
            <a:endParaRPr lang="zh-CN" altLang="en-US" sz="11500" b="1" dirty="0">
              <a:solidFill>
                <a:prstClr val="black">
                  <a:lumMod val="95000"/>
                  <a:lumOff val="5000"/>
                </a:prst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7911032" y="1111250"/>
            <a:ext cx="2184400" cy="2184400"/>
          </a:xfrm>
          <a:prstGeom prst="ellipse">
            <a:avLst/>
          </a:prstGeom>
          <a:noFill/>
          <a:ln w="114300" cmpd="thickThin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1040</Words>
  <Application>WPS 演示</Application>
  <PresentationFormat>宽屏</PresentationFormat>
  <Paragraphs>122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Arial</vt:lpstr>
      <vt:lpstr>宋体</vt:lpstr>
      <vt:lpstr>Wingdings</vt:lpstr>
      <vt:lpstr>隶书</vt:lpstr>
      <vt:lpstr>微软雅黑</vt:lpstr>
      <vt:lpstr>Arial Narrow</vt:lpstr>
      <vt:lpstr>楷体</vt:lpstr>
      <vt:lpstr>Arial Unicode MS</vt:lpstr>
      <vt:lpstr>Calibri Light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liaoying</dc:creator>
  <cp:lastModifiedBy>秦国良</cp:lastModifiedBy>
  <cp:revision>13</cp:revision>
  <dcterms:created xsi:type="dcterms:W3CDTF">2020-12-28T13:43:00Z</dcterms:created>
  <dcterms:modified xsi:type="dcterms:W3CDTF">2020-12-31T03:17:07Z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